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showSpecialPlsOnTitleSld="0" firstSlideNum="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slides/slide8.xml" Type="http://schemas.openxmlformats.org/officeDocument/2006/relationships/slide" Id="rId13"/><Relationship Target="theme/theme1.xml" Type="http://schemas.openxmlformats.org/officeDocument/2006/relationships/theme" Id="rId1"/><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 name="Shape 25"/>
        <p:cNvGrpSpPr/>
        <p:nvPr/>
      </p:nvGrpSpPr>
      <p:grpSpPr>
        <a:xfrm>
          <a:off y="0" x="0"/>
          <a:ext cy="0" cx="0"/>
          <a:chOff y="0" x="0"/>
          <a:chExt cy="0" cx="0"/>
        </a:xfrm>
      </p:grpSpPr>
      <p:sp>
        <p:nvSpPr>
          <p:cNvPr id="26" name="Shape 2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7" name="Shape 27"/>
          <p:cNvSpPr txBox="1"/>
          <p:nvPr>
            <p:ph idx="1" type="body"/>
          </p:nvPr>
        </p:nvSpPr>
        <p:spPr>
          <a:xfrm>
            <a:off y="4343400" x="685800"/>
            <a:ext cy="4114800" cx="5486399"/>
          </a:xfrm>
          <a:prstGeom prst="rect">
            <a:avLst/>
          </a:prstGeom>
        </p:spPr>
        <p:txBody>
          <a:bodyPr bIns="91425" rIns="91425" lIns="91425" tIns="91425" anchor="t" anchorCtr="0">
            <a:sp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6" name="Shape 86"/>
        <p:cNvGrpSpPr/>
        <p:nvPr/>
      </p:nvGrpSpPr>
      <p:grpSpPr>
        <a:xfrm>
          <a:off y="0" x="0"/>
          <a:ext cy="0" cx="0"/>
          <a:chOff y="0" x="0"/>
          <a:chExt cy="0" cx="0"/>
        </a:xfrm>
      </p:grpSpPr>
      <p:sp>
        <p:nvSpPr>
          <p:cNvPr id="87" name="Shape 8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8" name="Shape 88"/>
          <p:cNvSpPr txBox="1"/>
          <p:nvPr>
            <p:ph idx="1" type="body"/>
          </p:nvPr>
        </p:nvSpPr>
        <p:spPr>
          <a:xfrm>
            <a:off y="4343400" x="685800"/>
            <a:ext cy="4114800" cx="5486399"/>
          </a:xfrm>
          <a:prstGeom prst="rect">
            <a:avLst/>
          </a:prstGeom>
        </p:spPr>
        <p:txBody>
          <a:bodyPr bIns="91425" rIns="91425" lIns="91425" tIns="91425" anchor="t" anchorCtr="0">
            <a:spAutoFit/>
          </a:bodyPr>
          <a:lstStyle/>
          <a:p>
            <a:pPr rtl="0"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3" name="Shape 93"/>
        <p:cNvGrpSpPr/>
        <p:nvPr/>
      </p:nvGrpSpPr>
      <p:grpSpPr>
        <a:xfrm>
          <a:off y="0" x="0"/>
          <a:ext cy="0" cx="0"/>
          <a:chOff y="0" x="0"/>
          <a:chExt cy="0" cx="0"/>
        </a:xfrm>
      </p:grpSpPr>
      <p:sp>
        <p:nvSpPr>
          <p:cNvPr id="94" name="Shape 9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5" name="Shape 95"/>
          <p:cNvSpPr txBox="1"/>
          <p:nvPr>
            <p:ph idx="1" type="body"/>
          </p:nvPr>
        </p:nvSpPr>
        <p:spPr>
          <a:xfrm>
            <a:off y="4343400" x="685800"/>
            <a:ext cy="4114800" cx="5486399"/>
          </a:xfrm>
          <a:prstGeom prst="rect">
            <a:avLst/>
          </a:prstGeom>
        </p:spPr>
        <p:txBody>
          <a:bodyPr bIns="91425" rIns="91425" lIns="91425" tIns="91425" anchor="t" anchorCtr="0">
            <a:sp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 name="Shape 33"/>
        <p:cNvGrpSpPr/>
        <p:nvPr/>
      </p:nvGrpSpPr>
      <p:grpSpPr>
        <a:xfrm>
          <a:off y="0" x="0"/>
          <a:ext cy="0" cx="0"/>
          <a:chOff y="0" x="0"/>
          <a:chExt cy="0" cx="0"/>
        </a:xfrm>
      </p:grpSpPr>
      <p:sp>
        <p:nvSpPr>
          <p:cNvPr id="34" name="Shape 3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5" name="Shape 35"/>
          <p:cNvSpPr txBox="1"/>
          <p:nvPr>
            <p:ph idx="1" type="body"/>
          </p:nvPr>
        </p:nvSpPr>
        <p:spPr>
          <a:xfrm>
            <a:off y="4343400" x="685800"/>
            <a:ext cy="4114800" cx="5486399"/>
          </a:xfrm>
          <a:prstGeom prst="rect">
            <a:avLst/>
          </a:prstGeom>
        </p:spPr>
        <p:txBody>
          <a:bodyPr bIns="91425" rIns="91425" lIns="91425" tIns="91425" anchor="t" anchorCtr="0">
            <a:spAutoFit/>
          </a:bodyPr>
          <a:lstStyle/>
          <a:p>
            <a:pPr rtl="0">
              <a:spcBef>
                <a:spcPts val="0"/>
              </a:spcBef>
              <a:buNone/>
            </a:pPr>
            <a:r>
              <a:rPr lang="en"/>
              <a:t>Framing this quote, putting something before and after the quote, can make a big difference in an argument paper.</a:t>
            </a:r>
          </a:p>
          <a:p>
            <a:pPr>
              <a:spcBef>
                <a:spcPts val="0"/>
              </a:spcBef>
              <a:buNone/>
            </a:pPr>
            <a:r>
              <a:rPr lang="en"/>
              <a:t>Substitute the name of the classroom teacher.</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2" name="Shape 42"/>
        <p:cNvGrpSpPr/>
        <p:nvPr/>
      </p:nvGrpSpPr>
      <p:grpSpPr>
        <a:xfrm>
          <a:off y="0" x="0"/>
          <a:ext cy="0" cx="0"/>
          <a:chOff y="0" x="0"/>
          <a:chExt cy="0" cx="0"/>
        </a:xfrm>
      </p:grpSpPr>
      <p:sp>
        <p:nvSpPr>
          <p:cNvPr id="43" name="Shape 4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4" name="Shape 44"/>
          <p:cNvSpPr txBox="1"/>
          <p:nvPr>
            <p:ph idx="1" type="body"/>
          </p:nvPr>
        </p:nvSpPr>
        <p:spPr>
          <a:xfrm>
            <a:off y="4343400" x="685800"/>
            <a:ext cy="4114800" cx="5486399"/>
          </a:xfrm>
          <a:prstGeom prst="rect">
            <a:avLst/>
          </a:prstGeom>
        </p:spPr>
        <p:txBody>
          <a:bodyPr bIns="91425" rIns="91425" lIns="91425" tIns="91425" anchor="t" anchorCtr="0">
            <a:sp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8" name="Shape 48"/>
        <p:cNvGrpSpPr/>
        <p:nvPr/>
      </p:nvGrpSpPr>
      <p:grpSpPr>
        <a:xfrm>
          <a:off y="0" x="0"/>
          <a:ext cy="0" cx="0"/>
          <a:chOff y="0" x="0"/>
          <a:chExt cy="0" cx="0"/>
        </a:xfrm>
      </p:grpSpPr>
      <p:sp>
        <p:nvSpPr>
          <p:cNvPr id="49" name="Shape 4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0" name="Shape 50"/>
          <p:cNvSpPr txBox="1"/>
          <p:nvPr>
            <p:ph idx="1" type="body"/>
          </p:nvPr>
        </p:nvSpPr>
        <p:spPr>
          <a:xfrm>
            <a:off y="4343400" x="685800"/>
            <a:ext cy="4114800" cx="5486399"/>
          </a:xfrm>
          <a:prstGeom prst="rect">
            <a:avLst/>
          </a:prstGeom>
        </p:spPr>
        <p:txBody>
          <a:bodyPr bIns="91425" rIns="91425" lIns="91425" tIns="91425" anchor="t" anchorCtr="0">
            <a:spAutoFit/>
          </a:bodyPr>
          <a:lstStyle/>
          <a:p>
            <a:pPr rtl="0">
              <a:spcBef>
                <a:spcPts val="0"/>
              </a:spcBef>
              <a:buNone/>
            </a:pPr>
            <a:r>
              <a:rPr lang="en"/>
              <a:t>Make a list: X says, “____” </a:t>
            </a:r>
          </a:p>
          <a:p>
            <a:pPr>
              <a:spcBef>
                <a:spcPts val="0"/>
              </a:spcBef>
              <a:buNone/>
            </a:pPr>
            <a:r>
              <a:rPr lang="en"/>
              <a:t>Introducing a quote is pretty simple. All you need to do is give basic information about the author or the article, or both. If you introduce the quote using the author’s specific position or tone of the quoted text. (Ms. Crawford expressed her shock by exclaiming…) you will create a better preview of the explanation of the quote which will follow the quote.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4" name="Shape 54"/>
        <p:cNvGrpSpPr/>
        <p:nvPr/>
      </p:nvGrpSpPr>
      <p:grpSpPr>
        <a:xfrm>
          <a:off y="0" x="0"/>
          <a:ext cy="0" cx="0"/>
          <a:chOff y="0" x="0"/>
          <a:chExt cy="0" cx="0"/>
        </a:xfrm>
      </p:grpSpPr>
      <p:sp>
        <p:nvSpPr>
          <p:cNvPr id="55" name="Shape 5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6" name="Shape 56"/>
          <p:cNvSpPr txBox="1"/>
          <p:nvPr>
            <p:ph idx="1" type="body"/>
          </p:nvPr>
        </p:nvSpPr>
        <p:spPr>
          <a:xfrm>
            <a:off y="4343400" x="685800"/>
            <a:ext cy="4114800" cx="5486399"/>
          </a:xfrm>
          <a:prstGeom prst="rect">
            <a:avLst/>
          </a:prstGeom>
        </p:spPr>
        <p:txBody>
          <a:bodyPr bIns="91425" rIns="91425" lIns="91425" tIns="91425" anchor="t" anchorCtr="0">
            <a:sp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9" name="Shape 59"/>
        <p:cNvGrpSpPr/>
        <p:nvPr/>
      </p:nvGrpSpPr>
      <p:grpSpPr>
        <a:xfrm>
          <a:off y="0" x="0"/>
          <a:ext cy="0" cx="0"/>
          <a:chOff y="0" x="0"/>
          <a:chExt cy="0" cx="0"/>
        </a:xfrm>
      </p:grpSpPr>
      <p:sp>
        <p:nvSpPr>
          <p:cNvPr id="60" name="Shape 6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1" name="Shape 61"/>
          <p:cNvSpPr txBox="1"/>
          <p:nvPr>
            <p:ph idx="1" type="body"/>
          </p:nvPr>
        </p:nvSpPr>
        <p:spPr>
          <a:xfrm>
            <a:off y="4343400" x="685800"/>
            <a:ext cy="4114800" cx="5486399"/>
          </a:xfrm>
          <a:prstGeom prst="rect">
            <a:avLst/>
          </a:prstGeom>
        </p:spPr>
        <p:txBody>
          <a:bodyPr bIns="91425" rIns="91425" lIns="91425" tIns="91425" anchor="t" anchorCtr="0">
            <a:spAutoFit/>
          </a:bodyPr>
          <a:lstStyle/>
          <a:p>
            <a:pPr>
              <a:spcBef>
                <a:spcPts val="0"/>
              </a:spcBef>
              <a:buNone/>
            </a:pPr>
            <a:r>
              <a:rPr lang="en"/>
              <a:t>Pick a good quote. For most cases only about 10% of your entire paper should be quotes. One or two quotes a page. Summarize or paraphrase instead.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5" name="Shape 65"/>
        <p:cNvGrpSpPr/>
        <p:nvPr/>
      </p:nvGrpSpPr>
      <p:grpSpPr>
        <a:xfrm>
          <a:off y="0" x="0"/>
          <a:ext cy="0" cx="0"/>
          <a:chOff y="0" x="0"/>
          <a:chExt cy="0" cx="0"/>
        </a:xfrm>
      </p:grpSpPr>
      <p:sp>
        <p:nvSpPr>
          <p:cNvPr id="66" name="Shape 6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7" name="Shape 67"/>
          <p:cNvSpPr txBox="1"/>
          <p:nvPr>
            <p:ph idx="1" type="body"/>
          </p:nvPr>
        </p:nvSpPr>
        <p:spPr>
          <a:xfrm>
            <a:off y="4343400" x="685800"/>
            <a:ext cy="4114800" cx="5486399"/>
          </a:xfrm>
          <a:prstGeom prst="rect">
            <a:avLst/>
          </a:prstGeom>
        </p:spPr>
        <p:txBody>
          <a:bodyPr bIns="91425" rIns="91425" lIns="91425" tIns="91425" anchor="t" anchorCtr="0">
            <a:sp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 name="Shape 71"/>
        <p:cNvGrpSpPr/>
        <p:nvPr/>
      </p:nvGrpSpPr>
      <p:grpSpPr>
        <a:xfrm>
          <a:off y="0" x="0"/>
          <a:ext cy="0" cx="0"/>
          <a:chOff y="0" x="0"/>
          <a:chExt cy="0" cx="0"/>
        </a:xfrm>
      </p:grpSpPr>
      <p:sp>
        <p:nvSpPr>
          <p:cNvPr id="72" name="Shape 7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3" name="Shape 73"/>
          <p:cNvSpPr txBox="1"/>
          <p:nvPr>
            <p:ph idx="1" type="body"/>
          </p:nvPr>
        </p:nvSpPr>
        <p:spPr>
          <a:xfrm>
            <a:off y="4343400" x="685800"/>
            <a:ext cy="4114800" cx="5486399"/>
          </a:xfrm>
          <a:prstGeom prst="rect">
            <a:avLst/>
          </a:prstGeom>
        </p:spPr>
        <p:txBody>
          <a:bodyPr bIns="91425" rIns="91425" lIns="91425" tIns="91425" anchor="t" anchorCtr="0">
            <a:spAutoFit/>
          </a:bodyPr>
          <a:lstStyle/>
          <a:p>
            <a:pPr rtl="0">
              <a:spcBef>
                <a:spcPts val="0"/>
              </a:spcBef>
              <a:buNone/>
            </a:pPr>
            <a:r>
              <a:rPr lang="en"/>
              <a:t>bottom slice</a:t>
            </a:r>
          </a:p>
          <a:p>
            <a:pPr>
              <a:spcBef>
                <a:spcPts val="0"/>
              </a:spcBef>
              <a:buNone/>
            </a:pPr>
            <a:r>
              <a:rPr lang="en"/>
              <a:t>Make the connection for the reader. Don’t expect the reader to do it.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7" name="Shape 77"/>
        <p:cNvGrpSpPr/>
        <p:nvPr/>
      </p:nvGrpSpPr>
      <p:grpSpPr>
        <a:xfrm>
          <a:off y="0" x="0"/>
          <a:ext cy="0" cx="0"/>
          <a:chOff y="0" x="0"/>
          <a:chExt cy="0" cx="0"/>
        </a:xfrm>
      </p:grpSpPr>
      <p:sp>
        <p:nvSpPr>
          <p:cNvPr id="78" name="Shape 7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9" name="Shape 79"/>
          <p:cNvSpPr txBox="1"/>
          <p:nvPr>
            <p:ph idx="1" type="body"/>
          </p:nvPr>
        </p:nvSpPr>
        <p:spPr>
          <a:xfrm>
            <a:off y="4343400" x="685800"/>
            <a:ext cy="4114800" cx="5486399"/>
          </a:xfrm>
          <a:prstGeom prst="rect">
            <a:avLst/>
          </a:prstGeom>
        </p:spPr>
        <p:txBody>
          <a:bodyPr bIns="91425" rIns="91425" lIns="91425" tIns="91425" anchor="t" anchorCtr="0">
            <a:sp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type="ctrTitle"/>
          </p:nvPr>
        </p:nvSpPr>
        <p:spPr>
          <a:xfrm>
            <a:off y="1583342" x="685800"/>
            <a:ext cy="1159856"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9" name="Shape 9"/>
          <p:cNvSpPr txBox="1"/>
          <p:nvPr>
            <p:ph idx="1" type="subTitle"/>
          </p:nvPr>
        </p:nvSpPr>
        <p:spPr>
          <a:xfrm>
            <a:off y="2840053" x="685800"/>
            <a:ext cy="784737"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2" name="Shape 12"/>
          <p:cNvSpPr txBox="1"/>
          <p:nvPr>
            <p:ph idx="1" type="body"/>
          </p:nvPr>
        </p:nvSpPr>
        <p:spPr>
          <a:xfrm>
            <a:off y="1200150" x="457200"/>
            <a:ext cy="372568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 type="body"/>
          </p:nvPr>
        </p:nvSpPr>
        <p:spPr>
          <a:xfrm>
            <a:off y="1200150" x="457200"/>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2" type="body"/>
          </p:nvPr>
        </p:nvSpPr>
        <p:spPr>
          <a:xfrm>
            <a:off y="1200150" x="4692273"/>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4406309" x="457200"/>
            <a:ext cy="519520" cx="8229600"/>
          </a:xfrm>
          <a:prstGeom prst="rect">
            <a:avLst/>
          </a:prstGeom>
        </p:spPr>
        <p:txBody>
          <a:bodyPr bIns="91425" rIns="91425" lIns="91425" tIns="91425" anchor="t" anchorCtr="0"/>
          <a:lstStyle>
            <a:lvl1pPr algn="ctr">
              <a:spcBef>
                <a:spcPts val="36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4.xml" Type="http://schemas.openxmlformats.org/officeDocument/2006/relationships/slideLayout" Id="rId1"/><Relationship Target="../media/image04.pn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http://www.discoveryeducation.com/teachers/" Type="http://schemas.openxmlformats.org/officeDocument/2006/relationships/hyperlink" TargetMode="External"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3.xml" Type="http://schemas.openxmlformats.org/officeDocument/2006/relationships/slideLayout" Id="rId1"/><Relationship Target="../media/image03.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4.xml" Type="http://schemas.openxmlformats.org/officeDocument/2006/relationships/slideLayout" Id="rId1"/><Relationship Target="../media/image04.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6.xml" Type="http://schemas.openxmlformats.org/officeDocument/2006/relationships/slideLayout" Id="rId1"/><Relationship Target="../media/image01.pn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6.xml" Type="http://schemas.openxmlformats.org/officeDocument/2006/relationships/slideLayout" Id="rId1"/><Relationship Target="../media/image00.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6.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6.xml" Type="http://schemas.openxmlformats.org/officeDocument/2006/relationships/slideLayout" Id="rId1"/><Relationship Target="../media/image00.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6.xml" Type="http://schemas.openxmlformats.org/officeDocument/2006/relationships/slideLayout" Id="rId1"/><Relationship Target="../media/image02.pn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6.xml" Type="http://schemas.openxmlformats.org/officeDocument/2006/relationships/slideLayout" Id="rId1"/><Relationship Target="../media/image00.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ctrTitle"/>
          </p:nvPr>
        </p:nvSpPr>
        <p:spPr>
          <a:xfrm>
            <a:off y="1583342" x="685800"/>
            <a:ext cy="1159856" cx="7772400"/>
          </a:xfrm>
          <a:prstGeom prst="rect">
            <a:avLst/>
          </a:prstGeom>
        </p:spPr>
        <p:txBody>
          <a:bodyPr bIns="91425" rIns="91425" lIns="91425" tIns="91425" anchor="b" anchorCtr="0">
            <a:spAutoFit/>
          </a:bodyPr>
          <a:lstStyle/>
          <a:p>
            <a:pPr>
              <a:spcBef>
                <a:spcPts val="0"/>
              </a:spcBef>
              <a:buNone/>
            </a:pPr>
            <a:r>
              <a:rPr lang="en"/>
              <a:t>The Quote Sandwich:</a:t>
            </a:r>
          </a:p>
        </p:txBody>
      </p:sp>
      <p:sp>
        <p:nvSpPr>
          <p:cNvPr id="24" name="Shape 24"/>
          <p:cNvSpPr txBox="1"/>
          <p:nvPr>
            <p:ph idx="1" type="subTitle"/>
          </p:nvPr>
        </p:nvSpPr>
        <p:spPr>
          <a:xfrm>
            <a:off y="2840053" x="685800"/>
            <a:ext cy="784737" cx="7772400"/>
          </a:xfrm>
          <a:prstGeom prst="rect">
            <a:avLst/>
          </a:prstGeom>
        </p:spPr>
        <p:txBody>
          <a:bodyPr bIns="91425" rIns="91425" lIns="91425" tIns="91425" anchor="t" anchorCtr="0">
            <a:spAutoFit/>
          </a:bodyPr>
          <a:lstStyle/>
          <a:p>
            <a:pPr>
              <a:spcBef>
                <a:spcPts val="0"/>
              </a:spcBef>
              <a:buNone/>
            </a:pPr>
            <a:r>
              <a:rPr lang="en"/>
              <a:t>Framing a Quote</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y="0" x="0"/>
          <a:ext cy="0" cx="0"/>
          <a:chOff y="0" x="0"/>
          <a:chExt cy="0" cx="0"/>
        </a:xfrm>
      </p:grpSpPr>
      <p:sp>
        <p:nvSpPr>
          <p:cNvPr id="81" name="Shape 81"/>
          <p:cNvSpPr txBox="1"/>
          <p:nvPr>
            <p:ph type="title"/>
          </p:nvPr>
        </p:nvSpPr>
        <p:spPr>
          <a:xfrm>
            <a:off y="205978" x="457200"/>
            <a:ext cy="857400" cx="8229600"/>
          </a:xfrm>
          <a:prstGeom prst="rect">
            <a:avLst/>
          </a:prstGeom>
        </p:spPr>
        <p:txBody>
          <a:bodyPr bIns="91425" rIns="91425" lIns="91425" tIns="91425" anchor="b" anchorCtr="0">
            <a:spAutoFit/>
          </a:bodyPr>
          <a:lstStyle/>
          <a:p>
            <a:pPr rtl="0" lvl="0">
              <a:spcBef>
                <a:spcPts val="0"/>
              </a:spcBef>
              <a:buNone/>
            </a:pPr>
            <a:r>
              <a:rPr lang="en"/>
              <a:t>The Quote Sandwich</a:t>
            </a:r>
          </a:p>
        </p:txBody>
      </p:sp>
      <p:pic>
        <p:nvPicPr>
          <p:cNvPr id="82" name="Shape 82"/>
          <p:cNvPicPr preferRelativeResize="0"/>
          <p:nvPr/>
        </p:nvPicPr>
        <p:blipFill>
          <a:blip r:embed="rId3">
            <a:alphaModFix/>
          </a:blip>
          <a:stretch>
            <a:fillRect/>
          </a:stretch>
        </p:blipFill>
        <p:spPr>
          <a:xfrm>
            <a:off y="1745412" x="1882200"/>
            <a:ext cy="2725775" cx="4129949"/>
          </a:xfrm>
          <a:prstGeom prst="rect">
            <a:avLst/>
          </a:prstGeom>
          <a:noFill/>
          <a:ln>
            <a:noFill/>
          </a:ln>
        </p:spPr>
      </p:pic>
      <p:sp>
        <p:nvSpPr>
          <p:cNvPr id="83" name="Shape 83"/>
          <p:cNvSpPr txBox="1"/>
          <p:nvPr/>
        </p:nvSpPr>
        <p:spPr>
          <a:xfrm>
            <a:off y="2217725" x="4303575"/>
            <a:ext cy="371400" cx="4636500"/>
          </a:xfrm>
          <a:prstGeom prst="rect">
            <a:avLst/>
          </a:prstGeom>
          <a:noFill/>
          <a:ln>
            <a:noFill/>
          </a:ln>
        </p:spPr>
        <p:txBody>
          <a:bodyPr bIns="91425" rIns="91425" lIns="91425" tIns="91425" anchor="t" anchorCtr="0">
            <a:spAutoFit/>
          </a:bodyPr>
          <a:lstStyle/>
          <a:p>
            <a:pPr algn="ctr" rtl="0" lvl="0">
              <a:spcBef>
                <a:spcPts val="0"/>
              </a:spcBef>
              <a:buNone/>
            </a:pPr>
            <a:r>
              <a:rPr b="1" sz="2400" lang="en"/>
              <a:t>Introducing the Quotation</a:t>
            </a:r>
          </a:p>
        </p:txBody>
      </p:sp>
      <p:sp>
        <p:nvSpPr>
          <p:cNvPr id="84" name="Shape 84"/>
          <p:cNvSpPr txBox="1"/>
          <p:nvPr/>
        </p:nvSpPr>
        <p:spPr>
          <a:xfrm>
            <a:off y="3068975" x="4724775"/>
            <a:ext cy="389400" cx="3594900"/>
          </a:xfrm>
          <a:prstGeom prst="rect">
            <a:avLst/>
          </a:prstGeom>
          <a:noFill/>
          <a:ln>
            <a:noFill/>
          </a:ln>
        </p:spPr>
        <p:txBody>
          <a:bodyPr bIns="91425" rIns="91425" lIns="91425" tIns="91425" anchor="t" anchorCtr="0">
            <a:spAutoFit/>
          </a:bodyPr>
          <a:lstStyle/>
          <a:p>
            <a:pPr algn="ctr" rtl="0" lvl="0">
              <a:spcBef>
                <a:spcPts val="0"/>
              </a:spcBef>
              <a:buNone/>
            </a:pPr>
            <a:r>
              <a:rPr b="1" sz="2400" lang="en"/>
              <a:t>The Quote</a:t>
            </a:r>
          </a:p>
        </p:txBody>
      </p:sp>
      <p:sp>
        <p:nvSpPr>
          <p:cNvPr id="85" name="Shape 85"/>
          <p:cNvSpPr txBox="1"/>
          <p:nvPr/>
        </p:nvSpPr>
        <p:spPr>
          <a:xfrm>
            <a:off y="3784275" x="4425825"/>
            <a:ext cy="298800" cx="4391999"/>
          </a:xfrm>
          <a:prstGeom prst="rect">
            <a:avLst/>
          </a:prstGeom>
          <a:noFill/>
          <a:ln>
            <a:noFill/>
          </a:ln>
        </p:spPr>
        <p:txBody>
          <a:bodyPr bIns="91425" rIns="91425" lIns="91425" tIns="91425" anchor="t" anchorCtr="0">
            <a:spAutoFit/>
          </a:bodyPr>
          <a:lstStyle/>
          <a:p>
            <a:pPr algn="ctr" rtl="0" lvl="0">
              <a:spcBef>
                <a:spcPts val="0"/>
              </a:spcBef>
              <a:buNone/>
            </a:pPr>
            <a:r>
              <a:rPr b="1" sz="2400" lang="en"/>
              <a:t>Explaining the Quotation</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y="0" x="0"/>
          <a:ext cy="0" cx="0"/>
          <a:chOff y="0" x="0"/>
          <a:chExt cy="0" cx="0"/>
        </a:xfrm>
      </p:grpSpPr>
      <p:sp>
        <p:nvSpPr>
          <p:cNvPr id="90" name="Shape 90"/>
          <p:cNvSpPr txBox="1"/>
          <p:nvPr/>
        </p:nvSpPr>
        <p:spPr>
          <a:xfrm>
            <a:off y="0" x="0"/>
            <a:ext cy="3000000" cx="3000000"/>
          </a:xfrm>
          <a:prstGeom prst="rect">
            <a:avLst/>
          </a:prstGeom>
          <a:noFill/>
          <a:ln>
            <a:noFill/>
          </a:ln>
        </p:spPr>
        <p:txBody>
          <a:bodyPr bIns="91425" rIns="91425" lIns="91425" tIns="91425" anchor="ctr" anchorCtr="0">
            <a:spAutoFit/>
          </a:bodyPr>
          <a:lstStyle/>
          <a:p>
            <a:pPr rtl="0" lvl="0">
              <a:spcBef>
                <a:spcPts val="0"/>
              </a:spcBef>
              <a:buNone/>
            </a:pPr>
            <a:r>
              <a:t/>
            </a:r>
            <a:endParaRPr/>
          </a:p>
        </p:txBody>
      </p:sp>
      <p:sp>
        <p:nvSpPr>
          <p:cNvPr id="91" name="Shape 91"/>
          <p:cNvSpPr txBox="1"/>
          <p:nvPr>
            <p:ph type="title"/>
          </p:nvPr>
        </p:nvSpPr>
        <p:spPr>
          <a:xfrm>
            <a:off y="205978" x="457200"/>
            <a:ext cy="857400" cx="8229600"/>
          </a:xfrm>
          <a:prstGeom prst="rect">
            <a:avLst/>
          </a:prstGeom>
        </p:spPr>
        <p:txBody>
          <a:bodyPr bIns="91425" rIns="91425" lIns="91425" tIns="91425" anchor="b" anchorCtr="0">
            <a:spAutoFit/>
          </a:bodyPr>
          <a:lstStyle/>
          <a:p>
            <a:pPr>
              <a:spcBef>
                <a:spcPts val="0"/>
              </a:spcBef>
              <a:buNone/>
            </a:pPr>
            <a:r>
              <a:t/>
            </a:r>
            <a:endParaRPr/>
          </a:p>
        </p:txBody>
      </p:sp>
      <p:sp>
        <p:nvSpPr>
          <p:cNvPr id="92" name="Shape 92"/>
          <p:cNvSpPr txBox="1"/>
          <p:nvPr>
            <p:ph idx="1" type="body"/>
          </p:nvPr>
        </p:nvSpPr>
        <p:spPr>
          <a:xfrm>
            <a:off y="1200150" x="457200"/>
            <a:ext cy="3725699" cx="8229600"/>
          </a:xfrm>
          <a:prstGeom prst="rect">
            <a:avLst/>
          </a:prstGeom>
        </p:spPr>
        <p:txBody>
          <a:bodyPr bIns="91425" rIns="91425" lIns="91425" tIns="91425" anchor="t" anchorCtr="0">
            <a:spAutoFit/>
          </a:bodyPr>
          <a:lstStyle/>
          <a:p>
            <a:pPr rtl="0">
              <a:spcBef>
                <a:spcPts val="0"/>
              </a:spcBef>
              <a:buNone/>
            </a:pPr>
            <a:r>
              <a:rPr lang="en"/>
              <a:t>Clip art licensed from the Clip Art Gallery on </a:t>
            </a:r>
            <a:r>
              <a:rPr u="sng" lang="en">
                <a:solidFill>
                  <a:schemeClr val="hlink"/>
                </a:solidFill>
                <a:hlinkClick r:id="rId3"/>
              </a:rPr>
              <a:t>DiscoverySchool.com</a:t>
            </a:r>
          </a:p>
          <a:p>
            <a:pPr rtl="0">
              <a:spcBef>
                <a:spcPts val="0"/>
              </a:spcBef>
              <a:buNone/>
            </a:pPr>
            <a:r>
              <a:t/>
            </a:r>
            <a:endParaRPr/>
          </a:p>
          <a:p>
            <a:pPr rtl="0">
              <a:spcBef>
                <a:spcPts val="0"/>
              </a:spcBef>
              <a:buNone/>
            </a:pPr>
            <a:r>
              <a:rPr lang="en"/>
              <a:t>The Quote Sandwich is adapted from </a:t>
            </a:r>
            <a:r>
              <a:rPr lang="en" i="1"/>
              <a:t>They Say/I Say </a:t>
            </a:r>
            <a:r>
              <a:rPr lang="en"/>
              <a:t>pp. 41-45</a:t>
            </a:r>
          </a:p>
          <a:p>
            <a:pPr rtl="0">
              <a:spcBef>
                <a:spcPts val="0"/>
              </a:spcBef>
              <a:buNone/>
            </a:pPr>
            <a:r>
              <a:t/>
            </a:r>
            <a:endParaRPr/>
          </a:p>
          <a:p>
            <a:pPr>
              <a:spcBef>
                <a:spcPts val="0"/>
              </a:spcBef>
              <a:buNone/>
            </a:pPr>
            <a:r>
              <a:rPr lang="en"/>
              <a:t>PowerPoint created by Ozarks Writing Project</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 name="Shape 28"/>
        <p:cNvGrpSpPr/>
        <p:nvPr/>
      </p:nvGrpSpPr>
      <p:grpSpPr>
        <a:xfrm>
          <a:off y="0" x="0"/>
          <a:ext cy="0" cx="0"/>
          <a:chOff y="0" x="0"/>
          <a:chExt cy="0" cx="0"/>
        </a:xfrm>
      </p:grpSpPr>
      <p:sp>
        <p:nvSpPr>
          <p:cNvPr id="29" name="Shape 29"/>
          <p:cNvSpPr txBox="1"/>
          <p:nvPr>
            <p:ph type="title"/>
          </p:nvPr>
        </p:nvSpPr>
        <p:spPr>
          <a:xfrm>
            <a:off y="205978" x="457200"/>
            <a:ext cy="857400" cx="8229600"/>
          </a:xfrm>
          <a:prstGeom prst="rect">
            <a:avLst/>
          </a:prstGeom>
        </p:spPr>
        <p:txBody>
          <a:bodyPr bIns="91425" rIns="91425" lIns="91425" tIns="91425" anchor="b" anchorCtr="0">
            <a:spAutoFit/>
          </a:bodyPr>
          <a:lstStyle/>
          <a:p>
            <a:pPr>
              <a:spcBef>
                <a:spcPts val="0"/>
              </a:spcBef>
              <a:buNone/>
            </a:pPr>
            <a:r>
              <a:rPr lang="en"/>
              <a:t>The Dreaded Dangling Quote</a:t>
            </a:r>
          </a:p>
        </p:txBody>
      </p:sp>
      <p:sp>
        <p:nvSpPr>
          <p:cNvPr id="30" name="Shape 30"/>
          <p:cNvSpPr txBox="1"/>
          <p:nvPr>
            <p:ph idx="1" type="body"/>
          </p:nvPr>
        </p:nvSpPr>
        <p:spPr>
          <a:xfrm>
            <a:off y="1200150" x="457200"/>
            <a:ext cy="3725699" cx="3994500"/>
          </a:xfrm>
          <a:prstGeom prst="rect">
            <a:avLst/>
          </a:prstGeom>
        </p:spPr>
        <p:txBody>
          <a:bodyPr bIns="91425" rIns="91425" lIns="91425" tIns="91425" anchor="t" anchorCtr="0">
            <a:spAutoFit/>
          </a:bodyPr>
          <a:lstStyle/>
          <a:p>
            <a:pPr>
              <a:spcBef>
                <a:spcPts val="0"/>
              </a:spcBef>
              <a:buNone/>
            </a:pPr>
            <a:r>
              <a:t/>
            </a:r>
            <a:endParaRPr/>
          </a:p>
        </p:txBody>
      </p:sp>
      <p:sp>
        <p:nvSpPr>
          <p:cNvPr id="31" name="Shape 31"/>
          <p:cNvSpPr txBox="1"/>
          <p:nvPr>
            <p:ph idx="2" type="body"/>
          </p:nvPr>
        </p:nvSpPr>
        <p:spPr>
          <a:xfrm>
            <a:off y="1200150" x="4692273"/>
            <a:ext cy="3725699" cx="3994500"/>
          </a:xfrm>
          <a:prstGeom prst="rect">
            <a:avLst/>
          </a:prstGeom>
        </p:spPr>
        <p:txBody>
          <a:bodyPr bIns="91425" rIns="91425" lIns="91425" tIns="91425" anchor="t" anchorCtr="0">
            <a:spAutoFit/>
          </a:bodyPr>
          <a:lstStyle/>
          <a:p>
            <a:pPr>
              <a:spcBef>
                <a:spcPts val="0"/>
              </a:spcBef>
              <a:buNone/>
            </a:pPr>
            <a:r>
              <a:rPr sz="2400" lang="en"/>
              <a:t>Ms. Crawford stated that sandwiches are important to her. “In all my years as an avid sandwich consumer, I have never been so insulted. Nothing comes between me and my sandwich.”</a:t>
            </a:r>
          </a:p>
        </p:txBody>
      </p:sp>
      <p:pic>
        <p:nvPicPr>
          <p:cNvPr id="32" name="Shape 32"/>
          <p:cNvPicPr preferRelativeResize="0"/>
          <p:nvPr/>
        </p:nvPicPr>
        <p:blipFill>
          <a:blip r:embed="rId3">
            <a:alphaModFix/>
          </a:blip>
          <a:stretch>
            <a:fillRect/>
          </a:stretch>
        </p:blipFill>
        <p:spPr>
          <a:xfrm>
            <a:off y="1927275" x="430187"/>
            <a:ext cy="2672024" cx="404852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 name="Shape 36"/>
        <p:cNvGrpSpPr/>
        <p:nvPr/>
      </p:nvGrpSpPr>
      <p:grpSpPr>
        <a:xfrm>
          <a:off y="0" x="0"/>
          <a:ext cy="0" cx="0"/>
          <a:chOff y="0" x="0"/>
          <a:chExt cy="0" cx="0"/>
        </a:xfrm>
      </p:grpSpPr>
      <p:sp>
        <p:nvSpPr>
          <p:cNvPr id="37" name="Shape 37"/>
          <p:cNvSpPr txBox="1"/>
          <p:nvPr>
            <p:ph type="title"/>
          </p:nvPr>
        </p:nvSpPr>
        <p:spPr>
          <a:xfrm>
            <a:off y="205978" x="457200"/>
            <a:ext cy="857400" cx="8229600"/>
          </a:xfrm>
          <a:prstGeom prst="rect">
            <a:avLst/>
          </a:prstGeom>
        </p:spPr>
        <p:txBody>
          <a:bodyPr bIns="91425" rIns="91425" lIns="91425" tIns="91425" anchor="b" anchorCtr="0">
            <a:spAutoFit/>
          </a:bodyPr>
          <a:lstStyle/>
          <a:p>
            <a:pPr>
              <a:spcBef>
                <a:spcPts val="0"/>
              </a:spcBef>
              <a:buNone/>
            </a:pPr>
            <a:r>
              <a:rPr lang="en"/>
              <a:t>The Three Ingredients</a:t>
            </a:r>
          </a:p>
        </p:txBody>
      </p:sp>
      <p:pic>
        <p:nvPicPr>
          <p:cNvPr id="38" name="Shape 38"/>
          <p:cNvPicPr preferRelativeResize="0"/>
          <p:nvPr/>
        </p:nvPicPr>
        <p:blipFill>
          <a:blip r:embed="rId3">
            <a:alphaModFix/>
          </a:blip>
          <a:stretch>
            <a:fillRect/>
          </a:stretch>
        </p:blipFill>
        <p:spPr>
          <a:xfrm>
            <a:off y="1745412" x="1882200"/>
            <a:ext cy="2725775" cx="4129949"/>
          </a:xfrm>
          <a:prstGeom prst="rect">
            <a:avLst/>
          </a:prstGeom>
          <a:noFill/>
          <a:ln>
            <a:noFill/>
          </a:ln>
        </p:spPr>
      </p:pic>
      <p:sp>
        <p:nvSpPr>
          <p:cNvPr id="39" name="Shape 39"/>
          <p:cNvSpPr txBox="1"/>
          <p:nvPr/>
        </p:nvSpPr>
        <p:spPr>
          <a:xfrm>
            <a:off y="2217725" x="4303575"/>
            <a:ext cy="371400" cx="4636500"/>
          </a:xfrm>
          <a:prstGeom prst="rect">
            <a:avLst/>
          </a:prstGeom>
          <a:noFill/>
          <a:ln>
            <a:noFill/>
          </a:ln>
        </p:spPr>
        <p:txBody>
          <a:bodyPr bIns="91425" rIns="91425" lIns="91425" tIns="91425" anchor="t" anchorCtr="0">
            <a:spAutoFit/>
          </a:bodyPr>
          <a:lstStyle/>
          <a:p>
            <a:pPr algn="ctr">
              <a:spcBef>
                <a:spcPts val="0"/>
              </a:spcBef>
              <a:buNone/>
            </a:pPr>
            <a:r>
              <a:rPr b="1" sz="2400" lang="en"/>
              <a:t>Introducing the Quotation</a:t>
            </a:r>
          </a:p>
        </p:txBody>
      </p:sp>
      <p:sp>
        <p:nvSpPr>
          <p:cNvPr id="40" name="Shape 40"/>
          <p:cNvSpPr txBox="1"/>
          <p:nvPr/>
        </p:nvSpPr>
        <p:spPr>
          <a:xfrm>
            <a:off y="3068975" x="4724775"/>
            <a:ext cy="389400" cx="3594900"/>
          </a:xfrm>
          <a:prstGeom prst="rect">
            <a:avLst/>
          </a:prstGeom>
          <a:noFill/>
          <a:ln>
            <a:noFill/>
          </a:ln>
        </p:spPr>
        <p:txBody>
          <a:bodyPr bIns="91425" rIns="91425" lIns="91425" tIns="91425" anchor="t" anchorCtr="0">
            <a:spAutoFit/>
          </a:bodyPr>
          <a:lstStyle/>
          <a:p>
            <a:pPr algn="ctr">
              <a:spcBef>
                <a:spcPts val="0"/>
              </a:spcBef>
              <a:buNone/>
            </a:pPr>
            <a:r>
              <a:rPr b="1" sz="2400" lang="en"/>
              <a:t>The Quote</a:t>
            </a:r>
          </a:p>
        </p:txBody>
      </p:sp>
      <p:sp>
        <p:nvSpPr>
          <p:cNvPr id="41" name="Shape 41"/>
          <p:cNvSpPr txBox="1"/>
          <p:nvPr/>
        </p:nvSpPr>
        <p:spPr>
          <a:xfrm>
            <a:off y="3784275" x="4425825"/>
            <a:ext cy="298800" cx="4391999"/>
          </a:xfrm>
          <a:prstGeom prst="rect">
            <a:avLst/>
          </a:prstGeom>
          <a:noFill/>
          <a:ln>
            <a:noFill/>
          </a:ln>
        </p:spPr>
        <p:txBody>
          <a:bodyPr bIns="91425" rIns="91425" lIns="91425" tIns="91425" anchor="t" anchorCtr="0">
            <a:spAutoFit/>
          </a:bodyPr>
          <a:lstStyle/>
          <a:p>
            <a:pPr algn="ctr">
              <a:spcBef>
                <a:spcPts val="0"/>
              </a:spcBef>
              <a:buNone/>
            </a:pPr>
            <a:r>
              <a:rPr b="1" sz="2400" lang="en"/>
              <a:t>Explaining the Quotation</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39">
                                            <p:txEl>
                                              <p:pRg st="0" end="0"/>
                                            </p:txEl>
                                          </p:spTgt>
                                        </p:tgtEl>
                                        <p:attrNameLst>
                                          <p:attrName>style.visibility</p:attrName>
                                        </p:attrNameLst>
                                      </p:cBhvr>
                                      <p:to>
                                        <p:strVal val="visible"/>
                                      </p:to>
                                    </p:set>
                                    <p:animEffect transition="in" filter="fade">
                                      <p:cBhvr>
                                        <p:cTn dur="1000"/>
                                        <p:tgtEl>
                                          <p:spTgt spid="39">
                                            <p:txEl>
                                              <p:pRg st="0" end="0"/>
                                            </p:txEl>
                                          </p:spTgt>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1000"/>
                                        <p:tgtEl>
                                          <p:spTgt spid="40"/>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1000"/>
                                        <p:tgtEl>
                                          <p:spTgt spid="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 name="Shape 45"/>
        <p:cNvGrpSpPr/>
        <p:nvPr/>
      </p:nvGrpSpPr>
      <p:grpSpPr>
        <a:xfrm>
          <a:off y="0" x="0"/>
          <a:ext cy="0" cx="0"/>
          <a:chOff y="0" x="0"/>
          <a:chExt cy="0" cx="0"/>
        </a:xfrm>
      </p:grpSpPr>
      <p:pic>
        <p:nvPicPr>
          <p:cNvPr id="46" name="Shape 46"/>
          <p:cNvPicPr preferRelativeResize="0"/>
          <p:nvPr/>
        </p:nvPicPr>
        <p:blipFill>
          <a:blip r:embed="rId3">
            <a:alphaModFix/>
          </a:blip>
          <a:stretch>
            <a:fillRect/>
          </a:stretch>
        </p:blipFill>
        <p:spPr>
          <a:xfrm>
            <a:off y="0" x="161950"/>
            <a:ext cy="5907350" cx="6091950"/>
          </a:xfrm>
          <a:prstGeom prst="rect">
            <a:avLst/>
          </a:prstGeom>
          <a:noFill/>
          <a:ln>
            <a:noFill/>
          </a:ln>
        </p:spPr>
      </p:pic>
      <p:sp>
        <p:nvSpPr>
          <p:cNvPr id="47" name="Shape 47"/>
          <p:cNvSpPr txBox="1"/>
          <p:nvPr/>
        </p:nvSpPr>
        <p:spPr>
          <a:xfrm>
            <a:off y="1124200" x="6377850"/>
            <a:ext cy="3327600" cx="2669999"/>
          </a:xfrm>
          <a:prstGeom prst="rect">
            <a:avLst/>
          </a:prstGeom>
          <a:noFill/>
          <a:ln>
            <a:noFill/>
          </a:ln>
        </p:spPr>
        <p:txBody>
          <a:bodyPr bIns="91425" rIns="91425" lIns="91425" tIns="91425" anchor="t" anchorCtr="0">
            <a:spAutoFit/>
          </a:bodyPr>
          <a:lstStyle/>
          <a:p>
            <a:pPr>
              <a:spcBef>
                <a:spcPts val="0"/>
              </a:spcBef>
              <a:buNone/>
            </a:pPr>
            <a:r>
              <a:rPr sz="2400" lang="en"/>
              <a:t>Introducing what someone else says about an event in the news</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 name="Shape 51"/>
        <p:cNvGrpSpPr/>
        <p:nvPr/>
      </p:nvGrpSpPr>
      <p:grpSpPr>
        <a:xfrm>
          <a:off y="0" x="0"/>
          <a:ext cy="0" cx="0"/>
          <a:chOff y="0" x="0"/>
          <a:chExt cy="0" cx="0"/>
        </a:xfrm>
      </p:grpSpPr>
      <p:pic>
        <p:nvPicPr>
          <p:cNvPr id="52" name="Shape 52"/>
          <p:cNvPicPr preferRelativeResize="0"/>
          <p:nvPr/>
        </p:nvPicPr>
        <p:blipFill>
          <a:blip r:embed="rId3">
            <a:alphaModFix/>
          </a:blip>
          <a:stretch>
            <a:fillRect/>
          </a:stretch>
        </p:blipFill>
        <p:spPr>
          <a:xfrm>
            <a:off y="508075" x="5825675"/>
            <a:ext cy="3635025" cx="2687975"/>
          </a:xfrm>
          <a:prstGeom prst="rect">
            <a:avLst/>
          </a:prstGeom>
          <a:noFill/>
          <a:ln>
            <a:noFill/>
          </a:ln>
        </p:spPr>
      </p:pic>
      <p:sp>
        <p:nvSpPr>
          <p:cNvPr id="53" name="Shape 53"/>
          <p:cNvSpPr txBox="1"/>
          <p:nvPr/>
        </p:nvSpPr>
        <p:spPr>
          <a:xfrm>
            <a:off y="889450" x="791425"/>
            <a:ext cy="3000000" cx="5119200"/>
          </a:xfrm>
          <a:prstGeom prst="rect">
            <a:avLst/>
          </a:prstGeom>
          <a:noFill/>
          <a:ln>
            <a:noFill/>
          </a:ln>
        </p:spPr>
        <p:txBody>
          <a:bodyPr bIns="91425" rIns="91425" lIns="91425" tIns="91425" anchor="ctr" anchorCtr="0">
            <a:spAutoFit/>
          </a:bodyPr>
          <a:lstStyle/>
          <a:p>
            <a:pPr rtl="0" lvl="0">
              <a:spcBef>
                <a:spcPts val="0"/>
              </a:spcBef>
              <a:buNone/>
            </a:pPr>
            <a:r>
              <a:rPr sz="2000" lang="en">
                <a:solidFill>
                  <a:schemeClr val="dk1"/>
                </a:solidFill>
              </a:rPr>
              <a:t>Ms. Crawford expressed her shock over the scandal at Green Peppers by exclaiming,</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 name="Shape 57"/>
        <p:cNvGrpSpPr/>
        <p:nvPr/>
      </p:nvGrpSpPr>
      <p:grpSpPr>
        <a:xfrm>
          <a:off y="0" x="0"/>
          <a:ext cy="0" cx="0"/>
          <a:chOff y="0" x="0"/>
          <a:chExt cy="0" cx="0"/>
        </a:xfrm>
      </p:grpSpPr>
      <p:sp>
        <p:nvSpPr>
          <p:cNvPr id="58" name="Shape 58"/>
          <p:cNvSpPr/>
          <p:nvPr/>
        </p:nvSpPr>
        <p:spPr>
          <a:xfrm>
            <a:off y="2066195" x="476250"/>
            <a:ext cy="1010877" cx="8191463"/>
          </a:xfrm>
          <a:prstGeom prst="rect">
            <a:avLst/>
          </a:prstGeom>
        </p:spPr>
        <p:txBody>
          <a:bodyPr>
            <a:prstTxWarp prst="textPlain"/>
          </a:bodyPr>
          <a:lstStyle/>
          <a:p>
            <a:pPr algn="ctr"/>
            <a:r>
              <a:rPr b="0" i="0">
                <a:uLn w="19050" cap="flat">
                  <a:solidFill>
                    <a:schemeClr val="dk2"/>
                  </a:solidFill>
                  <a:prstDash val="solid"/>
                  <a:round/>
                  <a:headEnd w="med" len="med" type="none"/>
                  <a:tailEnd w="med" len="med" type="none"/>
                </a:uLn>
                <a:solidFill>
                  <a:schemeClr val="lt2"/>
                </a:solidFill>
                <a:latin typeface="Arial"/>
              </a:rPr>
              <a:t>A Good Quote</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2" name="Shape 62"/>
        <p:cNvGrpSpPr/>
        <p:nvPr/>
      </p:nvGrpSpPr>
      <p:grpSpPr>
        <a:xfrm>
          <a:off y="0" x="0"/>
          <a:ext cy="0" cx="0"/>
          <a:chOff y="0" x="0"/>
          <a:chExt cy="0" cx="0"/>
        </a:xfrm>
      </p:grpSpPr>
      <p:pic>
        <p:nvPicPr>
          <p:cNvPr id="63" name="Shape 63"/>
          <p:cNvPicPr preferRelativeResize="0"/>
          <p:nvPr/>
        </p:nvPicPr>
        <p:blipFill>
          <a:blip r:embed="rId3">
            <a:alphaModFix/>
          </a:blip>
          <a:stretch>
            <a:fillRect/>
          </a:stretch>
        </p:blipFill>
        <p:spPr>
          <a:xfrm>
            <a:off y="508075" x="5825675"/>
            <a:ext cy="3635025" cx="2687975"/>
          </a:xfrm>
          <a:prstGeom prst="rect">
            <a:avLst/>
          </a:prstGeom>
          <a:noFill/>
          <a:ln>
            <a:noFill/>
          </a:ln>
        </p:spPr>
      </p:pic>
      <p:sp>
        <p:nvSpPr>
          <p:cNvPr id="64" name="Shape 64"/>
          <p:cNvSpPr txBox="1"/>
          <p:nvPr/>
        </p:nvSpPr>
        <p:spPr>
          <a:xfrm>
            <a:off y="825587" x="467225"/>
            <a:ext cy="3000000" cx="5119200"/>
          </a:xfrm>
          <a:prstGeom prst="rect">
            <a:avLst/>
          </a:prstGeom>
          <a:noFill/>
          <a:ln>
            <a:noFill/>
          </a:ln>
        </p:spPr>
        <p:txBody>
          <a:bodyPr bIns="91425" rIns="91425" lIns="91425" tIns="91425" anchor="ctr" anchorCtr="0">
            <a:spAutoFit/>
          </a:bodyPr>
          <a:lstStyle/>
          <a:p>
            <a:pPr rtl="0" lvl="0">
              <a:spcBef>
                <a:spcPts val="0"/>
              </a:spcBef>
              <a:buNone/>
            </a:pPr>
            <a:r>
              <a:rPr sz="2000" lang="en">
                <a:solidFill>
                  <a:schemeClr val="dk1"/>
                </a:solidFill>
              </a:rPr>
              <a:t>Ms. Crawford expressed her shock over the scandal at Green Peppers by exclaiming,</a:t>
            </a:r>
            <a:r>
              <a:rPr sz="2000" lang="en">
                <a:solidFill>
                  <a:srgbClr val="0000FF"/>
                </a:solidFill>
              </a:rPr>
              <a:t>“In all my years as an avid sandwich consumer, I have never been so insulted. Nothing comes between me and my sandwich.</a:t>
            </a:r>
            <a:r>
              <a:rPr sz="2000" lang="en">
                <a:solidFill>
                  <a:schemeClr val="dk1"/>
                </a:solidFill>
              </a:rPr>
              <a: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y="0" x="0"/>
          <a:ext cy="0" cx="0"/>
          <a:chOff y="0" x="0"/>
          <a:chExt cy="0" cx="0"/>
        </a:xfrm>
      </p:grpSpPr>
      <p:pic>
        <p:nvPicPr>
          <p:cNvPr id="69" name="Shape 69"/>
          <p:cNvPicPr preferRelativeResize="0"/>
          <p:nvPr/>
        </p:nvPicPr>
        <p:blipFill>
          <a:blip r:embed="rId3">
            <a:alphaModFix/>
          </a:blip>
          <a:stretch>
            <a:fillRect/>
          </a:stretch>
        </p:blipFill>
        <p:spPr>
          <a:xfrm>
            <a:off y="1306125" x="600550"/>
            <a:ext cy="2838450" cx="2838450"/>
          </a:xfrm>
          <a:prstGeom prst="rect">
            <a:avLst/>
          </a:prstGeom>
          <a:noFill/>
          <a:ln>
            <a:noFill/>
          </a:ln>
        </p:spPr>
      </p:pic>
      <p:sp>
        <p:nvSpPr>
          <p:cNvPr id="70" name="Shape 70"/>
          <p:cNvSpPr txBox="1"/>
          <p:nvPr/>
        </p:nvSpPr>
        <p:spPr>
          <a:xfrm>
            <a:off y="1391175" x="3507825"/>
            <a:ext cy="2955900" cx="5797199"/>
          </a:xfrm>
          <a:prstGeom prst="rect">
            <a:avLst/>
          </a:prstGeom>
          <a:noFill/>
          <a:ln>
            <a:noFill/>
          </a:ln>
        </p:spPr>
        <p:txBody>
          <a:bodyPr bIns="91425" rIns="91425" lIns="91425" tIns="91425" anchor="t" anchorCtr="0">
            <a:spAutoFit/>
          </a:bodyPr>
          <a:lstStyle/>
          <a:p>
            <a:pPr rtl="0">
              <a:spcBef>
                <a:spcPts val="0"/>
              </a:spcBef>
              <a:buNone/>
            </a:pPr>
            <a:r>
              <a:rPr sz="2400" lang="en"/>
              <a:t>The Bottom Slice: Make the connection</a:t>
            </a:r>
          </a:p>
          <a:p>
            <a:pPr rtl="0">
              <a:spcBef>
                <a:spcPts val="0"/>
              </a:spcBef>
              <a:buNone/>
            </a:pPr>
            <a:r>
              <a:t/>
            </a:r>
            <a:endParaRPr sz="2400"/>
          </a:p>
          <a:p>
            <a:pPr rtl="0">
              <a:spcBef>
                <a:spcPts val="0"/>
              </a:spcBef>
              <a:buNone/>
            </a:pPr>
            <a:r>
              <a:rPr sz="2400" lang="en"/>
              <a:t>“Basically, X is saying…”</a:t>
            </a:r>
          </a:p>
          <a:p>
            <a:pPr rtl="0">
              <a:spcBef>
                <a:spcPts val="0"/>
              </a:spcBef>
              <a:buNone/>
            </a:pPr>
            <a:r>
              <a:rPr sz="2400" lang="en"/>
              <a:t>“In other words, X believes…”</a:t>
            </a:r>
          </a:p>
          <a:p>
            <a:pPr rtl="0">
              <a:spcBef>
                <a:spcPts val="0"/>
              </a:spcBef>
              <a:buNone/>
            </a:pPr>
            <a:r>
              <a:rPr sz="2400" lang="en"/>
              <a:t>“X is arguing that …”</a:t>
            </a:r>
          </a:p>
          <a:p>
            <a:pPr>
              <a:spcBef>
                <a:spcPts val="0"/>
              </a:spcBef>
              <a:buNone/>
            </a:pPr>
            <a:r>
              <a:t/>
            </a:r>
            <a:endParaRPr sz="2400"/>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y="0" x="0"/>
          <a:ext cy="0" cx="0"/>
          <a:chOff y="0" x="0"/>
          <a:chExt cy="0" cx="0"/>
        </a:xfrm>
      </p:grpSpPr>
      <p:pic>
        <p:nvPicPr>
          <p:cNvPr id="75" name="Shape 75"/>
          <p:cNvPicPr preferRelativeResize="0"/>
          <p:nvPr/>
        </p:nvPicPr>
        <p:blipFill>
          <a:blip r:embed="rId3">
            <a:alphaModFix/>
          </a:blip>
          <a:stretch>
            <a:fillRect/>
          </a:stretch>
        </p:blipFill>
        <p:spPr>
          <a:xfrm>
            <a:off y="508075" x="5825675"/>
            <a:ext cy="3635025" cx="2687975"/>
          </a:xfrm>
          <a:prstGeom prst="rect">
            <a:avLst/>
          </a:prstGeom>
          <a:noFill/>
          <a:ln>
            <a:noFill/>
          </a:ln>
        </p:spPr>
      </p:pic>
      <p:sp>
        <p:nvSpPr>
          <p:cNvPr id="76" name="Shape 76"/>
          <p:cNvSpPr txBox="1"/>
          <p:nvPr/>
        </p:nvSpPr>
        <p:spPr>
          <a:xfrm>
            <a:off y="825587" x="467225"/>
            <a:ext cy="3000000" cx="5119200"/>
          </a:xfrm>
          <a:prstGeom prst="rect">
            <a:avLst/>
          </a:prstGeom>
          <a:noFill/>
          <a:ln>
            <a:noFill/>
          </a:ln>
        </p:spPr>
        <p:txBody>
          <a:bodyPr bIns="91425" rIns="91425" lIns="91425" tIns="91425" anchor="ctr" anchorCtr="0">
            <a:spAutoFit/>
          </a:bodyPr>
          <a:lstStyle/>
          <a:p>
            <a:pPr rtl="0" lvl="0">
              <a:spcBef>
                <a:spcPts val="0"/>
              </a:spcBef>
              <a:buNone/>
            </a:pPr>
            <a:r>
              <a:rPr sz="2000" lang="en">
                <a:solidFill>
                  <a:schemeClr val="dk1"/>
                </a:solidFill>
              </a:rPr>
              <a:t>Ms. Crawford expressed her shock over the scandal at Green Peppers by exclaiming,</a:t>
            </a:r>
            <a:r>
              <a:rPr sz="2000" lang="en"/>
              <a:t>“In all my years as an avid sandwich consumer, I have never been so insulted. Nothing comes between me and my sandwich.” </a:t>
            </a:r>
            <a:r>
              <a:rPr sz="2000" lang="en">
                <a:solidFill>
                  <a:srgbClr val="0000FF"/>
                </a:solidFill>
              </a:rPr>
              <a:t>Her statement echoed the general feelings of the crowd, who proceeded to trash the restaurant in anger.</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